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69" r:id="rId2"/>
    <p:sldId id="257" r:id="rId3"/>
    <p:sldId id="258" r:id="rId4"/>
    <p:sldId id="264" r:id="rId5"/>
    <p:sldId id="265" r:id="rId6"/>
    <p:sldId id="266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80" d="100"/>
          <a:sy n="80" d="100"/>
        </p:scale>
        <p:origin x="-90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2018\&#1055;&#1088;&#1077;&#1079;&#1077;&#1085;&#1090;&#1072;&#1094;&#1080;&#1103;%20&#1079;&#1072;%209%20&#1084;&#1077;&#1089;&#1103;&#1094;&#1077;&#1074;%20%20%202018\&#1064;&#1072;&#1073;&#1083;&#1086;&#1085;&#1099;%20&#1079;&#1072;%20%209%20&#1084;&#1077;&#1089;&#1103;&#1094;&#1077;&#1074;%20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2018\&#1055;&#1088;&#1077;&#1079;&#1077;&#1085;&#1090;&#1072;&#1094;&#1080;&#1103;%20&#1079;&#1072;%209%20&#1084;&#1077;&#1089;&#1103;&#1094;&#1077;&#1074;%20%20%202018\&#1064;&#1072;&#1073;&#1083;&#1086;&#1085;&#1099;%20&#1079;&#1072;%20%209%20&#1084;&#1077;&#1089;&#1103;&#1094;&#1077;&#1074;%20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'исполнение дох. 1 квар'!$A$5</c:f>
              <c:strCache>
                <c:ptCount val="1"/>
                <c:pt idx="0">
                  <c:v>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1 квар'!$B$4:$C$4</c:f>
              <c:strCache>
                <c:ptCount val="2"/>
                <c:pt idx="0">
                  <c:v>План 2018 </c:v>
                </c:pt>
                <c:pt idx="1">
                  <c:v>Исполнение за 9 месяцев 2018 года </c:v>
                </c:pt>
              </c:strCache>
            </c:strRef>
          </c:cat>
          <c:val>
            <c:numRef>
              <c:f>'исполнение дох. 1 квар'!$B$5:$C$5</c:f>
              <c:numCache>
                <c:formatCode>0.00</c:formatCode>
                <c:ptCount val="2"/>
                <c:pt idx="0">
                  <c:v>13071.4</c:v>
                </c:pt>
                <c:pt idx="1">
                  <c:v>11077.1</c:v>
                </c:pt>
              </c:numCache>
            </c:numRef>
          </c:val>
        </c:ser>
        <c:ser>
          <c:idx val="1"/>
          <c:order val="1"/>
          <c:tx>
            <c:strRef>
              <c:f>'исполнение дох. 1 квар'!$A$6</c:f>
              <c:strCache>
                <c:ptCount val="1"/>
                <c:pt idx="0">
                  <c:v>Неналоговые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1 квар'!$B$4:$C$4</c:f>
              <c:strCache>
                <c:ptCount val="2"/>
                <c:pt idx="0">
                  <c:v>План 2018 </c:v>
                </c:pt>
                <c:pt idx="1">
                  <c:v>Исполнение за 9 месяцев 2018 года </c:v>
                </c:pt>
              </c:strCache>
            </c:strRef>
          </c:cat>
          <c:val>
            <c:numRef>
              <c:f>'исполнение дох. 1 квар'!$B$6:$C$6</c:f>
              <c:numCache>
                <c:formatCode>0.00</c:formatCode>
                <c:ptCount val="2"/>
                <c:pt idx="0">
                  <c:v>673</c:v>
                </c:pt>
                <c:pt idx="1">
                  <c:v>1057.4000000000001</c:v>
                </c:pt>
              </c:numCache>
            </c:numRef>
          </c:val>
        </c:ser>
        <c:ser>
          <c:idx val="2"/>
          <c:order val="2"/>
          <c:tx>
            <c:strRef>
              <c:f>'исполнение дох. 1 квар'!$A$7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1 квар'!$B$4:$C$4</c:f>
              <c:strCache>
                <c:ptCount val="2"/>
                <c:pt idx="0">
                  <c:v>План 2018 </c:v>
                </c:pt>
                <c:pt idx="1">
                  <c:v>Исполнение за 9 месяцев 2018 года </c:v>
                </c:pt>
              </c:strCache>
            </c:strRef>
          </c:cat>
          <c:val>
            <c:numRef>
              <c:f>'исполнение дох. 1 квар'!$B$7:$C$7</c:f>
              <c:numCache>
                <c:formatCode>0.00</c:formatCode>
                <c:ptCount val="2"/>
                <c:pt idx="0">
                  <c:v>8819.7000000000007</c:v>
                </c:pt>
                <c:pt idx="1">
                  <c:v>6679</c:v>
                </c:pt>
              </c:numCache>
            </c:numRef>
          </c:val>
        </c:ser>
        <c:shape val="cylinder"/>
        <c:axId val="65275392"/>
        <c:axId val="65286912"/>
        <c:axId val="0"/>
      </c:bar3DChart>
      <c:catAx>
        <c:axId val="65275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286912"/>
        <c:crosses val="autoZero"/>
        <c:auto val="1"/>
        <c:lblAlgn val="ctr"/>
        <c:lblOffset val="100"/>
      </c:catAx>
      <c:valAx>
        <c:axId val="65286912"/>
        <c:scaling>
          <c:orientation val="minMax"/>
        </c:scaling>
        <c:axPos val="l"/>
        <c:majorGridlines/>
        <c:numFmt formatCode="0.00" sourceLinked="1"/>
        <c:tickLblPos val="nextTo"/>
        <c:crossAx val="65275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306559914941951"/>
          <c:y val="8.6241211293983211E-2"/>
          <c:w val="0.23704453399258857"/>
          <c:h val="0.7569698604916913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Лист4!$B$1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Лист4!$A$2:$A$14</c:f>
              <c:strCache>
                <c:ptCount val="13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Мероприятие по прафилактики и правонарушений 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Организация благоустройства территории</c:v>
                </c:pt>
                <c:pt idx="6">
                  <c:v>Обеспечение надлежащего уровня эксплуатации муниципального имущества </c:v>
                </c:pt>
                <c:pt idx="7">
                  <c:v>Организация досуга, организаций культуры</c:v>
                </c:pt>
                <c:pt idx="8">
                  <c:v>Развитие физической культуры</c:v>
                </c:pt>
                <c:pt idx="9">
                  <c:v>Социальная политика </c:v>
                </c:pt>
                <c:pt idx="10">
                  <c:v>Иные межбюджетные трансферты </c:v>
                </c:pt>
                <c:pt idx="11">
                  <c:v>Дорожная деятельность </c:v>
                </c:pt>
                <c:pt idx="12">
                  <c:v>Обеспечение  проведение выборов и референдумов </c:v>
                </c:pt>
              </c:strCache>
            </c:strRef>
          </c:cat>
          <c:val>
            <c:numRef>
              <c:f>Лист4!$B$2:$B$14</c:f>
              <c:numCache>
                <c:formatCode>#,##0.00</c:formatCode>
                <c:ptCount val="13"/>
                <c:pt idx="0">
                  <c:v>10436.1</c:v>
                </c:pt>
                <c:pt idx="1">
                  <c:v>30.6</c:v>
                </c:pt>
                <c:pt idx="2">
                  <c:v>393.8</c:v>
                </c:pt>
                <c:pt idx="3">
                  <c:v>15.3</c:v>
                </c:pt>
                <c:pt idx="4">
                  <c:v>18.8</c:v>
                </c:pt>
                <c:pt idx="5">
                  <c:v>1515</c:v>
                </c:pt>
                <c:pt idx="6">
                  <c:v>999.7</c:v>
                </c:pt>
                <c:pt idx="7">
                  <c:v>4361.3999999999996</c:v>
                </c:pt>
                <c:pt idx="8">
                  <c:v>40</c:v>
                </c:pt>
                <c:pt idx="9">
                  <c:v>7.6</c:v>
                </c:pt>
                <c:pt idx="10">
                  <c:v>1.2</c:v>
                </c:pt>
                <c:pt idx="11">
                  <c:v>0</c:v>
                </c:pt>
                <c:pt idx="12">
                  <c:v>220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64876192629473"/>
          <c:y val="3.9541645597052658E-2"/>
          <c:w val="0.33797452101739539"/>
          <c:h val="0.89769414144332871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1886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 сельского поселения Верхнеказымский за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месяцев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года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lbuh\Music\Desktop\Таня\Калмаирова\Фото В.К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863" y="1052736"/>
            <a:ext cx="3896617" cy="5472608"/>
          </a:xfrm>
          <a:prstGeom prst="rect">
            <a:avLst/>
          </a:prstGeom>
          <a:noFill/>
        </p:spPr>
      </p:pic>
      <p:pic>
        <p:nvPicPr>
          <p:cNvPr id="1030" name="Picture 6" descr="C:\Users\Glbuh\Music\Desktop\Таня\Калмаирова\Фото В.К\image.jpg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77072"/>
            <a:ext cx="4608512" cy="2434580"/>
          </a:xfrm>
          <a:prstGeom prst="rect">
            <a:avLst/>
          </a:prstGeom>
          <a:noFill/>
        </p:spPr>
      </p:pic>
      <p:pic>
        <p:nvPicPr>
          <p:cNvPr id="1031" name="Picture 7" descr="C:\Users\Glbuh\Music\Desktop\Таня\Калмаирова\Фото В.К\image.jp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052736"/>
            <a:ext cx="453650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», постановлением администрации сельского поселения Верхнеказымский №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118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«Об утверждении отчета об исполнении бюджета сельского поселения Верхнеказымский за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9 месяцев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2018 года».</a:t>
            </a:r>
          </a:p>
          <a:p>
            <a:pPr algn="just">
              <a:lnSpc>
                <a:spcPct val="150000"/>
              </a:lnSpc>
              <a:buNone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за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месяцев 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года (тыс. руб.)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611560" y="1340768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22413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5436769"/>
              </p:ext>
            </p:extLst>
          </p:nvPr>
        </p:nvGraphicFramePr>
        <p:xfrm>
          <a:off x="323528" y="1484784"/>
          <a:ext cx="8496944" cy="522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424"/>
                <a:gridCol w="2101395"/>
                <a:gridCol w="2284125"/>
              </a:tblGrid>
              <a:tr h="6309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2018 года 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22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11 775,8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10 006,0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285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боты, услуги), реализуемые на территории РФ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097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имущество, в том числе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097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557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22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229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13 071,4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11 077,00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8152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месяцев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8542078"/>
              </p:ext>
            </p:extLst>
          </p:nvPr>
        </p:nvGraphicFramePr>
        <p:xfrm>
          <a:off x="395536" y="1268760"/>
          <a:ext cx="8424936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568"/>
                <a:gridCol w="2445859"/>
                <a:gridCol w="2083509"/>
              </a:tblGrid>
              <a:tr h="9831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года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877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5289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7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7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1150346"/>
              </p:ext>
            </p:extLst>
          </p:nvPr>
        </p:nvGraphicFramePr>
        <p:xfrm>
          <a:off x="251520" y="980728"/>
          <a:ext cx="8640959" cy="535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938"/>
                <a:gridCol w="2137970"/>
                <a:gridCol w="2227051"/>
              </a:tblGrid>
              <a:tr h="92998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 anchor="b"/>
                </a:tc>
              </a:tr>
              <a:tr h="119603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819,7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6 679,0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62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192,0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5 748,5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698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трансферты, передаваемые бюджетам сельских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поселений</a:t>
                      </a:r>
                    </a:p>
                    <a:p>
                      <a:pPr algn="just" fontAlgn="b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 безвозмездные поступления  в бюджет сельских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поселений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1 203,7</a:t>
                      </a: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521,9</a:t>
                      </a: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6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648072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годы" сельского поселения Верхнеказымский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года </a:t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208962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lbuh\Music\Desktop\Таня\Калмаирова\Фото В.К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24936" cy="62646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76470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5964</TotalTime>
  <Words>327</Words>
  <Application>Microsoft Office PowerPoint</Application>
  <PresentationFormat>Экран (4:3)</PresentationFormat>
  <Paragraphs>82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Структура доходов  сельского поселения Верхнеказымский за 9 месяцев  2018 года (тыс. руб.) </vt:lpstr>
      <vt:lpstr>Исполнение  налоговых доходов бюджета сельского  поселения Верхнеказымский  за 9 месяцев  2018 года </vt:lpstr>
      <vt:lpstr>Состав неналоговых доходов бюджета сельского поселения Верхнеказымский за 9  месяцев 2018 года </vt:lpstr>
      <vt:lpstr>Состав безвозмездных поступлений  сельского поселения Верхнеказымский за 9 месяцев  2018 года  </vt:lpstr>
      <vt:lpstr>Исполнение  расходов по основным мероприятиям МП " Реализация полномочий органов местного самоуправления на 2018-2020 годы" сельского поселения Верхнеказымский за  9 месяцев  2018 года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317</cp:revision>
  <dcterms:created xsi:type="dcterms:W3CDTF">2015-06-08T04:38:35Z</dcterms:created>
  <dcterms:modified xsi:type="dcterms:W3CDTF">2019-01-29T12:39:53Z</dcterms:modified>
</cp:coreProperties>
</file>